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329" r:id="rId3"/>
    <p:sldId id="357" r:id="rId4"/>
    <p:sldId id="291" r:id="rId5"/>
    <p:sldId id="330" r:id="rId6"/>
    <p:sldId id="358" r:id="rId7"/>
    <p:sldId id="359" r:id="rId8"/>
    <p:sldId id="360" r:id="rId9"/>
    <p:sldId id="341" r:id="rId10"/>
    <p:sldId id="361" r:id="rId11"/>
    <p:sldId id="362" r:id="rId12"/>
    <p:sldId id="363" r:id="rId13"/>
    <p:sldId id="364" r:id="rId14"/>
    <p:sldId id="28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37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FE"/>
    <a:srgbClr val="F0D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2"/>
      </p:cViewPr>
      <p:guideLst>
        <p:guide orient="horz" pos="2098"/>
        <p:guide pos="37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04AF-7B1B-45DE-9516-C7C249C8E671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FCDF1-8F62-4380-A2DA-AEDE23754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17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72FC7-1991-4489-AB1A-19C0DAC69264}" type="datetimeFigureOut">
              <a:rPr lang="zh-CN" altLang="en-US" smtClean="0"/>
              <a:pPr/>
              <a:t>2022/9/9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3A285-1525-4EC6-A826-CD2D19E8FA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6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2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 userDrawn="1"/>
        </p:nvSpPr>
        <p:spPr>
          <a:xfrm>
            <a:off x="978408" y="258805"/>
            <a:ext cx="5961888" cy="607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zh-CN" sz="3200" kern="100" dirty="0">
                <a:ln>
                  <a:noFill/>
                </a:ln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Times New Roman" panose="02020603050405020304" pitchFamily="18" charset="0"/>
              </a:rPr>
              <a:t>南京航空航天大学苏州附属中学</a:t>
            </a:r>
            <a:endParaRPr 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6" y="192621"/>
            <a:ext cx="740029" cy="740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>
            <a:off x="9258300" y="571500"/>
            <a:ext cx="1333500" cy="1676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9772650" y="266700"/>
            <a:ext cx="1333500" cy="1676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-65904" y="1155635"/>
            <a:ext cx="1203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高中生历史解释素养课堂养成的实操策略研究</a:t>
            </a:r>
            <a:endParaRPr lang="en-US" altLang="zh-CN" sz="4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28397" y="196663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</a:t>
            </a:r>
            <a:endParaRPr lang="zh-CN" sz="48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0287000" y="0"/>
            <a:ext cx="1333500" cy="1676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5" y="3733614"/>
            <a:ext cx="5775901" cy="31243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14" y="3733614"/>
            <a:ext cx="5548645" cy="31149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97838" y="29007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王鑫</a:t>
            </a:r>
            <a:endParaRPr lang="zh-CN" sz="3600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47" y="1928992"/>
            <a:ext cx="118048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就“历史解释”的内涵和边界展开的学术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就“历史解释”在历史教学中应遵循的原则展开的教学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就“历史解释”在历史教学中的层次展开的教学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就“历史解释”在历史教学中考查方式和培养策略开的教学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4305" y="1159551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研究现状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3732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7915" y="1928992"/>
            <a:ext cx="8954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有助于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进一步明晰历史解释的边界。</a:t>
            </a: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有助于历史解释培养策略的体系化与实操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有助于加强历史解释与其他素养的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可以促进教师的学科专业化的发展。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4305" y="1159551"/>
            <a:ext cx="2448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研究价值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545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>
            <a:spLocks noChangeArrowheads="1"/>
          </p:cNvSpPr>
          <p:nvPr/>
        </p:nvSpPr>
        <p:spPr bwMode="auto">
          <a:xfrm>
            <a:off x="4811535" y="2536209"/>
            <a:ext cx="5654828" cy="12003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研究方向与内容</a:t>
            </a:r>
            <a:endParaRPr lang="zh-CN" altLang="en-US" sz="4800" spc="150" noProof="1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</a:endParaRPr>
          </a:p>
        </p:txBody>
      </p:sp>
      <p:sp>
        <p:nvSpPr>
          <p:cNvPr id="3" name="椭圆 156"/>
          <p:cNvSpPr>
            <a:spLocks noChangeArrowheads="1"/>
          </p:cNvSpPr>
          <p:nvPr/>
        </p:nvSpPr>
        <p:spPr bwMode="auto">
          <a:xfrm>
            <a:off x="2197291" y="2075059"/>
            <a:ext cx="2122630" cy="2122630"/>
          </a:xfrm>
          <a:prstGeom prst="ellipse">
            <a:avLst/>
          </a:prstGeom>
          <a:solidFill>
            <a:srgbClr val="FFD860">
              <a:alpha val="29803"/>
            </a:srgbClr>
          </a:solidFill>
          <a:ln w="12700">
            <a:solidFill>
              <a:srgbClr val="FFC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rgbClr val="FFD860"/>
                </a:solidFill>
                <a:latin typeface="+mn-ea"/>
                <a:ea typeface="+mn-ea"/>
                <a:sym typeface="+mn-ea"/>
              </a:rPr>
              <a:t>4</a:t>
            </a:r>
            <a:endParaRPr lang="en-US" altLang="zh-CN" sz="7200" dirty="0">
              <a:solidFill>
                <a:srgbClr val="FFD860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67811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47" y="1928992"/>
            <a:ext cx="11804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“历史解释”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及“历史解释”教学策略的文献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高中生历史解释素养课堂养成策略现状的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高中历史不同类型的课程历史解释素养养成策略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高中历史教学不同课型的历史解释素养养成策略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高考历史试题中的历史解释素养考查要求的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建构历史解释素养的能力层次及多元评价体系的研究。</a:t>
            </a:r>
            <a:endParaRPr lang="en-US" altLang="zh-CN" sz="28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4305" y="1159551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研究方向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2224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56857" y="1230086"/>
            <a:ext cx="5878286" cy="4191000"/>
            <a:chOff x="2968170" y="1230086"/>
            <a:chExt cx="5878286" cy="4191000"/>
          </a:xfrm>
        </p:grpSpPr>
        <p:sp>
          <p:nvSpPr>
            <p:cNvPr id="10" name="矩形 9"/>
            <p:cNvSpPr/>
            <p:nvPr/>
          </p:nvSpPr>
          <p:spPr>
            <a:xfrm>
              <a:off x="4339771" y="1230086"/>
              <a:ext cx="3135085" cy="4191000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2968170" y="2794671"/>
              <a:ext cx="5878286" cy="1117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703360" y="3911769"/>
              <a:ext cx="2446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</a:t>
              </a:r>
              <a:endParaRPr lang="en-US" altLang="zh-CN" sz="1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99153" y="2794671"/>
              <a:ext cx="3416320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3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感谢聆听</a:t>
              </a:r>
              <a:endParaRPr lang="zh-CN" altLang="en-US" sz="63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H="1">
            <a:off x="9258300" y="571500"/>
            <a:ext cx="1333500" cy="1676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772650" y="266700"/>
            <a:ext cx="1333500" cy="1676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0287000" y="0"/>
            <a:ext cx="1333500" cy="1676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>
            <a:spLocks noChangeArrowheads="1"/>
          </p:cNvSpPr>
          <p:nvPr/>
        </p:nvSpPr>
        <p:spPr bwMode="auto">
          <a:xfrm>
            <a:off x="4684504" y="2536209"/>
            <a:ext cx="5683384" cy="12003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课题研究背景</a:t>
            </a:r>
            <a:endParaRPr lang="zh-CN" altLang="en-US" sz="4800" spc="150" noProof="1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</a:endParaRPr>
          </a:p>
        </p:txBody>
      </p:sp>
      <p:sp>
        <p:nvSpPr>
          <p:cNvPr id="3" name="椭圆 156"/>
          <p:cNvSpPr>
            <a:spLocks noChangeArrowheads="1"/>
          </p:cNvSpPr>
          <p:nvPr/>
        </p:nvSpPr>
        <p:spPr bwMode="auto">
          <a:xfrm>
            <a:off x="2197291" y="2075059"/>
            <a:ext cx="2122630" cy="2122630"/>
          </a:xfrm>
          <a:prstGeom prst="ellipse">
            <a:avLst/>
          </a:prstGeom>
          <a:solidFill>
            <a:srgbClr val="FFD860">
              <a:alpha val="29803"/>
            </a:srgbClr>
          </a:solidFill>
          <a:ln w="12700">
            <a:solidFill>
              <a:srgbClr val="FFC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rgbClr val="FFD860"/>
                </a:solidFill>
                <a:latin typeface="+mn-ea"/>
                <a:ea typeface="+mn-ea"/>
                <a:sym typeface="+mn-ea"/>
              </a:rPr>
              <a:t>1</a:t>
            </a:r>
            <a:endParaRPr lang="en-US" altLang="zh-CN" sz="7200" dirty="0">
              <a:solidFill>
                <a:srgbClr val="FFD860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5" y="1021434"/>
            <a:ext cx="2717139" cy="53517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28" y="1021434"/>
            <a:ext cx="4448175" cy="4505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837" y="1021434"/>
            <a:ext cx="3424839" cy="56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32621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5897" y="1636905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历史解释素养研究成果丰富且细化</a:t>
            </a:r>
            <a:endParaRPr lang="en-US" altLang="zh-CN" sz="36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培养历史解释素养的方式层出不穷</a:t>
            </a:r>
            <a:endParaRPr lang="en-US" altLang="zh-CN" sz="36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缺乏体系化系统化的培养策略模式</a:t>
            </a:r>
            <a:endParaRPr lang="en-US" altLang="zh-CN" sz="36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能否形成步骤化条理化的培养策略</a:t>
            </a:r>
            <a:endParaRPr lang="en-US" altLang="zh-CN" sz="36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>
            <a:spLocks noChangeArrowheads="1"/>
          </p:cNvSpPr>
          <p:nvPr/>
        </p:nvSpPr>
        <p:spPr bwMode="auto">
          <a:xfrm>
            <a:off x="4758686" y="2536209"/>
            <a:ext cx="5697031" cy="12003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核心概念的界定</a:t>
            </a:r>
            <a:endParaRPr lang="zh-CN" altLang="en-US" sz="4800" spc="150" noProof="1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</a:endParaRPr>
          </a:p>
        </p:txBody>
      </p:sp>
      <p:sp>
        <p:nvSpPr>
          <p:cNvPr id="3" name="椭圆 156"/>
          <p:cNvSpPr>
            <a:spLocks noChangeArrowheads="1"/>
          </p:cNvSpPr>
          <p:nvPr/>
        </p:nvSpPr>
        <p:spPr bwMode="auto">
          <a:xfrm>
            <a:off x="2197291" y="2075059"/>
            <a:ext cx="2122630" cy="2122630"/>
          </a:xfrm>
          <a:prstGeom prst="ellipse">
            <a:avLst/>
          </a:prstGeom>
          <a:solidFill>
            <a:srgbClr val="FFD860">
              <a:alpha val="29803"/>
            </a:srgbClr>
          </a:solidFill>
          <a:ln w="12700">
            <a:solidFill>
              <a:srgbClr val="FFC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7200" dirty="0" smtClean="0">
                <a:solidFill>
                  <a:srgbClr val="FFD860"/>
                </a:solidFill>
                <a:latin typeface="+mn-ea"/>
                <a:ea typeface="+mn-ea"/>
                <a:sym typeface="+mn-ea"/>
              </a:rPr>
              <a:t>2</a:t>
            </a:r>
            <a:endParaRPr lang="en-US" altLang="zh-CN" sz="7200" dirty="0">
              <a:solidFill>
                <a:srgbClr val="FFD860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4962" y="929205"/>
            <a:ext cx="3579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历史解释素养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443" y="1638351"/>
            <a:ext cx="10420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素养：后天习得而产生，是由训练和实践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获得能力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历史解释：</a:t>
            </a:r>
            <a:endParaRPr lang="en-US" altLang="zh-CN" sz="32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是经过加工处理，尤其是研究者的解释而成型的历史文本。</a:t>
            </a:r>
            <a:endParaRPr lang="en-US" altLang="zh-CN" sz="2400" b="1" spc="150" noProof="1" smtClean="0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）历史解释只能无限向绝对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真相接近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，是一个永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续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开放过程。</a:t>
            </a:r>
            <a:endParaRPr lang="en-US" altLang="zh-CN" sz="2400" b="1" spc="150" noProof="1" smtClean="0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历史解释素养：课标定义</a:t>
            </a:r>
            <a:endParaRPr lang="en-US" altLang="zh-CN" sz="32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）利用时空线索阐明基本的史实。</a:t>
            </a:r>
            <a:endParaRPr lang="en-US" altLang="zh-CN" sz="2400" b="1" spc="150" noProof="1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）说明并客观评价他人历史解释。</a:t>
            </a:r>
            <a:endParaRPr lang="en-US" altLang="zh-CN" sz="2400" b="1" spc="150" noProof="1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）运用正确史观阐释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自身的看法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spc="150" noProof="1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48712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90249" y="2074264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课堂养成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870" y="2783410"/>
            <a:ext cx="1042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：培养而使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形成；日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常性、长期性和反复性。</a:t>
            </a:r>
            <a:endParaRPr lang="en-US" altLang="zh-CN" sz="32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：课堂固定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空间内，互动中的培养。</a:t>
            </a:r>
            <a:endParaRPr lang="en-US" altLang="zh-CN" sz="32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80969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40822" y="929205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实操策略</a:t>
            </a:r>
            <a:endParaRPr lang="zh-CN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443" y="1638351"/>
            <a:ext cx="10420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：为实现任务而采取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手段。</a:t>
            </a:r>
            <a:endParaRPr lang="en-US" altLang="zh-CN" sz="32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）既有稳定性，又有较大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灵活性。</a:t>
            </a:r>
            <a:endParaRPr lang="en-US" altLang="zh-CN" sz="2400" b="1" spc="150" noProof="1" smtClean="0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）有逻辑、有系统、有关联、有层次的手段</a:t>
            </a: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集合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spc="150" noProof="1" smtClean="0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）策略需要符合学生认知水平和知识结构水平。</a:t>
            </a:r>
            <a:endParaRPr lang="en-US" altLang="zh-CN" sz="2400" b="1" spc="150" noProof="1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实操策略：让历史解释素养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的整套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，具有操作性地运用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3200" spc="150" noProof="1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32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上。</a:t>
            </a:r>
            <a:endParaRPr lang="en-US" altLang="zh-CN" sz="3200" spc="150" noProof="1" smtClean="0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）完整策略；</a:t>
            </a:r>
            <a:endParaRPr lang="en-US" altLang="zh-CN" sz="2400" b="1" spc="150" noProof="1" smtClean="0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spc="150" noProof="1" smtClean="0">
                <a:solidFill>
                  <a:srgbClr val="F0D4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）可操作性。</a:t>
            </a:r>
            <a:endParaRPr lang="en-US" altLang="zh-CN" sz="2400" b="1" spc="150" noProof="1" smtClean="0">
              <a:solidFill>
                <a:srgbClr val="F0D47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28471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>
            <a:spLocks noChangeArrowheads="1"/>
          </p:cNvSpPr>
          <p:nvPr/>
        </p:nvSpPr>
        <p:spPr bwMode="auto">
          <a:xfrm>
            <a:off x="4811535" y="2536209"/>
            <a:ext cx="5654828" cy="12003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spc="150" noProof="1" smtClean="0">
                <a:solidFill>
                  <a:srgbClr val="F0D4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研究现状与价值</a:t>
            </a:r>
            <a:endParaRPr lang="zh-CN" altLang="en-US" sz="4800" spc="150" noProof="1">
              <a:solidFill>
                <a:srgbClr val="F0D4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</a:endParaRPr>
          </a:p>
        </p:txBody>
      </p:sp>
      <p:sp>
        <p:nvSpPr>
          <p:cNvPr id="3" name="椭圆 156"/>
          <p:cNvSpPr>
            <a:spLocks noChangeArrowheads="1"/>
          </p:cNvSpPr>
          <p:nvPr/>
        </p:nvSpPr>
        <p:spPr bwMode="auto">
          <a:xfrm>
            <a:off x="2197291" y="2075059"/>
            <a:ext cx="2122630" cy="2122630"/>
          </a:xfrm>
          <a:prstGeom prst="ellipse">
            <a:avLst/>
          </a:prstGeom>
          <a:solidFill>
            <a:srgbClr val="FFD860">
              <a:alpha val="29803"/>
            </a:srgbClr>
          </a:solidFill>
          <a:ln w="12700">
            <a:solidFill>
              <a:srgbClr val="FFC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7200" dirty="0" smtClean="0">
                <a:solidFill>
                  <a:srgbClr val="FFD860"/>
                </a:solidFill>
                <a:latin typeface="+mn-ea"/>
                <a:ea typeface="+mn-ea"/>
                <a:sym typeface="+mn-ea"/>
              </a:rPr>
              <a:t>3</a:t>
            </a:r>
            <a:endParaRPr lang="en-US" altLang="zh-CN" sz="7200" dirty="0">
              <a:solidFill>
                <a:srgbClr val="FFD860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517</Words>
  <Application>Microsoft Office PowerPoint</Application>
  <PresentationFormat>宽屏</PresentationFormat>
  <Paragraphs>55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华文行楷</vt:lpstr>
      <vt:lpstr>楷体</vt:lpstr>
      <vt:lpstr>宋体</vt:lpstr>
      <vt:lpstr>微软雅黑</vt:lpstr>
      <vt:lpstr>微软雅黑 Light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JT</dc:creator>
  <cp:lastModifiedBy>Lenovo</cp:lastModifiedBy>
  <cp:revision>122</cp:revision>
  <dcterms:created xsi:type="dcterms:W3CDTF">2016-11-22T05:41:00Z</dcterms:created>
  <dcterms:modified xsi:type="dcterms:W3CDTF">2022-09-09T02:09:21Z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